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notesSlide1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_rels/presentation.xml.rels" ContentType="application/vnd.openxmlformats-package.relationships+xml"/>
  <Override PartName="/ppt/media/image9.jpeg" ContentType="image/jpeg"/>
  <Override PartName="/ppt/media/image21.png" ContentType="image/png"/>
  <Override PartName="/ppt/media/image11.jpeg" ContentType="image/jpeg"/>
  <Override PartName="/ppt/media/image14.png" ContentType="image/png"/>
  <Override PartName="/ppt/media/image23.png" ContentType="image/png"/>
  <Override PartName="/ppt/media/image16.png" ContentType="image/png"/>
  <Override PartName="/ppt/media/image25.png" ContentType="image/png"/>
  <Override PartName="/ppt/media/image2.jpeg" ContentType="image/jpeg"/>
  <Override PartName="/ppt/media/image30.jpeg" ContentType="image/jpeg"/>
  <Override PartName="/ppt/media/image27.png" ContentType="image/png"/>
  <Override PartName="/ppt/media/image1.png" ContentType="image/png"/>
  <Override PartName="/ppt/media/image32.jpeg" ContentType="image/jpeg"/>
  <Override PartName="/ppt/media/image3.png" ContentType="image/png"/>
  <Override PartName="/ppt/media/image17.jpeg" ContentType="image/jpeg"/>
  <Override PartName="/ppt/media/image28.jpeg" ContentType="image/jpeg"/>
  <Override PartName="/ppt/media/image6.jpeg" ContentType="image/jpeg"/>
  <Override PartName="/ppt/media/image7.png" ContentType="image/png"/>
  <Override PartName="/ppt/media/image8.jpeg" ContentType="image/jpeg"/>
  <Override PartName="/ppt/media/image20.png" ContentType="image/png"/>
  <Override PartName="/ppt/media/image10.jpeg" ContentType="image/jpeg"/>
  <Override PartName="/ppt/media/image13.png" ContentType="image/png"/>
  <Override PartName="/ppt/media/image22.png" ContentType="image/png"/>
  <Override PartName="/ppt/media/image15.png" ContentType="image/png"/>
  <Override PartName="/ppt/media/image12.jpeg" ContentType="image/jpeg"/>
  <Override PartName="/ppt/media/image24.png" ContentType="image/png"/>
  <Override PartName="/ppt/media/image26.png" ContentType="image/png"/>
  <Override PartName="/ppt/media/image19.png" ContentType="image/png"/>
  <Override PartName="/ppt/media/image31.jpeg" ContentType="image/jpeg"/>
  <Override PartName="/ppt/media/image5.jpeg" ContentType="image/jpeg"/>
  <Override PartName="/ppt/media/image4.png" ContentType="image/png"/>
  <Override PartName="/ppt/media/image33.jpeg" ContentType="image/jpeg"/>
  <Override PartName="/ppt/media/image29.jpeg" ContentType="image/jpeg"/>
  <Override PartName="/ppt/media/image18.jpeg" ContentType="image/jpeg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_rels/slideLayout3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slideLayout3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s/_rels/slide28.xml.rels" ContentType="application/vnd.openxmlformats-package.relationships+xml"/>
  <Override PartName="/ppt/slides/_rels/slide12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8.xml.rels" ContentType="application/vnd.openxmlformats-package.relationships+xml"/>
  <Override PartName="/ppt/slides/_rels/slide16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6.xml.rels" ContentType="application/vnd.openxmlformats-package.relationships+xml"/>
  <Override PartName="/ppt/slides/_rels/slide2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29.xml.rels" ContentType="application/vnd.openxmlformats-package.relationships+xml"/>
  <Override PartName="/ppt/slides/_rels/slide27.xml.rels" ContentType="application/vnd.openxmlformats-package.relationships+xml"/>
  <Override PartName="/ppt/slides/_rels/slide13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19.xml.rels" ContentType="application/vnd.openxmlformats-package.relationships+xml"/>
  <Override PartName="/ppt/slides/_rels/slide17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7.xml.rels" ContentType="application/vnd.openxmlformats-package.relationships+xml"/>
  <Override PartName="/ppt/slides/_rels/slide24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20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29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17.xml" ContentType="application/vnd.openxmlformats-officedocument.presentationml.slide+xml"/>
  <Override PartName="/ppt/slides/slide8.xml" ContentType="application/vnd.openxmlformats-officedocument.presentationml.slide+xml"/>
  <Override PartName="/ppt/slides/slide26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5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
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5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r>
              <a:rPr lang="en-US"/>
              <a:t>&lt;header&gt;</a:t>
            </a:r>
            <a:endParaRPr/>
          </a:p>
        </p:txBody>
      </p:sp>
      <p:sp>
        <p:nvSpPr>
          <p:cNvPr id="153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bIns="0" lIns="0" rIns="0" tIns="0" wrap="none"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54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r>
              <a:rPr lang="en-US"/>
              <a:t>&lt;footer&gt;</a:t>
            </a:r>
            <a:endParaRPr/>
          </a:p>
        </p:txBody>
      </p:sp>
      <p:sp>
        <p:nvSpPr>
          <p:cNvPr id="155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anchor="b" bIns="0" lIns="0" rIns="0" tIns="0" wrap="none"/>
          <a:p>
            <a:pPr algn="r"/>
            <a:fld id="{F1A18101-A131-4131-91F1-21F141E19151}" type="slidenum">
              <a:rPr lang="en-US"/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68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61918141-0191-4131-A171-312161C1817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70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51D151B1-3171-41D1-A1B1-7171813171F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72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1E1F1D1-01C1-4181-B1D1-A1A1F101C1F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60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216191D1-E141-4121-B151-A131C181F1D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62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41F1D1A1-01F1-4121-91B1-B11101D1C11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64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D1810101-7161-4121-A151-5100C171712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266" name="TextShape 2"/>
          <p:cNvSpPr txBox="1"/>
          <p:nvPr/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81A18121-21A1-41E1-81D1-2131F1318151}" type="slidenum">
              <a:rPr lang="en-US">
                <a:solidFill>
                  <a:srgbClr val="292934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59432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852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59432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852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87692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59432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852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92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533520"/>
            <a:ext cx="8229240" cy="59432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87656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3520" y="414684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72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4146840"/>
            <a:ext cx="8228520" cy="232560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1" name="CustomShape 2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rgbClr val="93a299"/>
          </a:solidFill>
        </p:spPr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685800" y="1371600"/>
            <a:ext cx="7848360" cy="19267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5400">
                <a:solidFill>
                  <a:srgbClr val="d2533c"/>
                </a:solidFill>
                <a:latin typeface="Arial"/>
              </a:rPr>
              <a:t>Click to edit the title text formatClick to edit Master title style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292934"/>
                </a:solidFill>
                <a:latin typeface="Arial"/>
              </a:rPr>
              <a:t>9/13/12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E11101D1-6131-41D1-91F1-11C1F1E141F1}" type="slidenum">
              <a:rPr lang="en-US">
                <a:solidFill>
                  <a:srgbClr val="292934"/>
                </a:solidFill>
                <a:latin typeface="Arial"/>
              </a:rPr>
              <a:t>&lt;number&gt;</a:t>
            </a:fld>
            <a:endParaRPr/>
          </a:p>
        </p:txBody>
      </p:sp>
      <p:sp>
        <p:nvSpPr>
          <p:cNvPr id="6" name="Line 7"/>
          <p:cNvSpPr/>
          <p:nvPr/>
        </p:nvSpPr>
        <p:spPr>
          <a:xfrm>
            <a:off x="685800" y="3398400"/>
            <a:ext cx="7848360" cy="1440"/>
          </a:xfrm>
          <a:prstGeom prst="line">
            <a:avLst/>
          </a:prstGeom>
          <a:ln w="19080">
            <a:solidFill>
              <a:srgbClr val="d2533c"/>
            </a:solidFill>
            <a:round/>
          </a:ln>
        </p:spPr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046360" cy="397692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1" name="CustomShape 2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rgbClr val="93a299"/>
          </a:solidFill>
        </p:spPr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Click to edit the title text formatClick to edit Master title style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solidFill>
                  <a:srgbClr val="292934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Second level</a:t>
            </a:r>
            <a:endParaRPr/>
          </a:p>
          <a:p>
            <a:pPr lvl="1">
              <a:buSzPct val="85000"/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Third level</a:t>
            </a:r>
            <a:endParaRPr/>
          </a:p>
          <a:p>
            <a:pPr lvl="2">
              <a:buSzPct val="90000"/>
              <a:buFont typeface="Arial"/>
              <a:buChar char="•"/>
            </a:pPr>
            <a:r>
              <a:rPr lang="en-US" sz="1600">
                <a:solidFill>
                  <a:srgbClr val="292934"/>
                </a:solidFill>
                <a:latin typeface="Arial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 sz="1400">
                <a:solidFill>
                  <a:srgbClr val="292934"/>
                </a:solidFill>
                <a:latin typeface="Arial"/>
              </a:rPr>
              <a:t>Fifth level</a:t>
            </a:r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292934"/>
                </a:solidFill>
                <a:latin typeface="Arial"/>
              </a:rPr>
              <a:t>9/13/12</a:t>
            </a:r>
            <a:endParaRPr/>
          </a:p>
        </p:txBody>
      </p:sp>
      <p:sp>
        <p:nvSpPr>
          <p:cNvPr id="45" name="PlaceHolder 6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46" name="PlaceHolder 7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A1B13181-7171-4161-B151-8151210181D1}" type="slidenum">
              <a:rPr lang="en-US">
                <a:solidFill>
                  <a:srgbClr val="292934"/>
                </a:solidFill>
                <a:latin typeface="Arial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220680"/>
            <a:ext cx="9143640" cy="228240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80" name="CustomShape 2"/>
          <p:cNvSpPr/>
          <p:nvPr/>
        </p:nvSpPr>
        <p:spPr>
          <a:xfrm>
            <a:off x="0" y="0"/>
            <a:ext cx="9143640" cy="365400"/>
          </a:xfrm>
          <a:prstGeom prst="rect">
            <a:avLst/>
          </a:prstGeom>
          <a:solidFill>
            <a:srgbClr val="93a299"/>
          </a:solidFill>
        </p:spPr>
      </p:sp>
      <p:sp>
        <p:nvSpPr>
          <p:cNvPr id="81" name="PlaceHolder 3"/>
          <p:cNvSpPr>
            <a:spLocks noGrp="1"/>
          </p:cNvSpPr>
          <p:nvPr>
            <p:ph type="title"/>
          </p:nvPr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Click to edit the title text formatClick to edit Master title style</a:t>
            </a:r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57200" y="1673280"/>
            <a:ext cx="4038120" cy="471780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292934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292934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292934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292934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292934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292934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Second level</a:t>
            </a:r>
            <a:endParaRPr/>
          </a:p>
          <a:p>
            <a:pPr lvl="1"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Third level</a:t>
            </a:r>
            <a:endParaRPr/>
          </a:p>
          <a:p>
            <a:pPr lvl="2">
              <a:buSzPct val="90000"/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Fifth level</a:t>
            </a:r>
            <a:endParaRPr/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648320" y="1673280"/>
            <a:ext cx="4038120" cy="4717800"/>
          </a:xfrm>
          <a:prstGeom prst="rect">
            <a:avLst/>
          </a:prstGeom>
        </p:spPr>
        <p:txBody>
          <a:bodyPr anchor="ctr"/>
          <a:p>
            <a:pPr>
              <a:buSzPct val="45000"/>
              <a:buFont typeface="StarSymbol"/>
              <a:buChar char=""/>
            </a:pPr>
            <a:r>
              <a:rPr lang="en-US" sz="2800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ffffff"/>
                </a:solidFill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800">
                <a:solidFill>
                  <a:srgbClr val="ffffff"/>
                </a:solidFill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800">
                <a:solidFill>
                  <a:srgbClr val="ffffff"/>
                </a:solidFill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800">
                <a:solidFill>
                  <a:srgbClr val="ffffff"/>
                </a:solidFill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800">
                <a:solidFill>
                  <a:srgbClr val="ffffff"/>
                </a:solidFill>
                <a:latin typeface="Arial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Arial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Second level</a:t>
            </a:r>
            <a:endParaRPr/>
          </a:p>
          <a:p>
            <a:pPr lvl="1"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Third level</a:t>
            </a:r>
            <a:endParaRPr/>
          </a:p>
          <a:p>
            <a:pPr lvl="2">
              <a:buSzPct val="90000"/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Fourth level</a:t>
            </a:r>
            <a:endParaRPr/>
          </a:p>
          <a:p>
            <a:pPr lvl="3"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Fifth level</a:t>
            </a:r>
            <a:endParaRPr/>
          </a:p>
        </p:txBody>
      </p:sp>
      <p:sp>
        <p:nvSpPr>
          <p:cNvPr id="84" name="PlaceHolder 6"/>
          <p:cNvSpPr>
            <a:spLocks noGrp="1"/>
          </p:cNvSpPr>
          <p:nvPr>
            <p:ph type="dt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292934"/>
                </a:solidFill>
                <a:latin typeface="Arial"/>
              </a:rPr>
              <a:t>9/13/12</a:t>
            </a:r>
            <a:endParaRPr/>
          </a:p>
        </p:txBody>
      </p:sp>
      <p:sp>
        <p:nvSpPr>
          <p:cNvPr id="85" name="PlaceHolder 7"/>
          <p:cNvSpPr>
            <a:spLocks noGrp="1"/>
          </p:cNvSpPr>
          <p:nvPr>
            <p:ph type="ftr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endParaRPr/>
          </a:p>
        </p:txBody>
      </p:sp>
      <p:sp>
        <p:nvSpPr>
          <p:cNvPr id="86" name="PlaceHolder 8"/>
          <p:cNvSpPr>
            <a:spLocks noGrp="1"/>
          </p:cNvSpPr>
          <p:nvPr>
            <p:ph type="sldNum"/>
          </p:nvPr>
        </p:nvSpPr>
        <p:spPr>
          <a:xfrm>
            <a:off x="0" y="0"/>
            <a:ext cx="-11796840" cy="-1179684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fld id="{C111D191-6161-4121-A101-7181D101D1B1}" type="slidenum">
              <a:rPr lang="en-US">
                <a:solidFill>
                  <a:srgbClr val="292934"/>
                </a:solidFill>
                <a:latin typeface="Arial"/>
              </a:rPr>
              <a:t>&lt;number&gt;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folHlink="folHlink" hlink="hlink" tx1="dk1" tx2="dk2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mailto:robocup@mit.edu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jpeg"/><Relationship Id="rId3" Type="http://schemas.openxmlformats.org/officeDocument/2006/relationships/image" Target="../media/image29.jpeg"/><Relationship Id="rId4" Type="http://schemas.openxmlformats.org/officeDocument/2006/relationships/image" Target="../media/image30.jpeg"/><Relationship Id="rId5" Type="http://schemas.openxmlformats.org/officeDocument/2006/relationships/image" Target="../media/image31.jpeg"/><Relationship Id="rId6" Type="http://schemas.openxmlformats.org/officeDocument/2006/relationships/image" Target="../media/image32.jpeg"/><Relationship Id="rId7" Type="http://schemas.openxmlformats.org/officeDocument/2006/relationships/image" Target="../media/image33.jpeg"/><Relationship Id="rId8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8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png"/><Relationship Id="rId3" Type="http://schemas.openxmlformats.org/officeDocument/2006/relationships/image" Target="../media/image8.jpeg"/><Relationship Id="rId4" Type="http://schemas.openxmlformats.org/officeDocument/2006/relationships/slideLayout" Target="../slideLayouts/slideLayout28.xml"/><Relationship Id="rId5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685800" y="1371600"/>
            <a:ext cx="7848360" cy="19267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5400">
                <a:solidFill>
                  <a:srgbClr val="d2533c"/>
                </a:solidFill>
                <a:latin typeface="Arial"/>
              </a:rPr>
              <a:t>Introduction to robocup</a:t>
            </a:r>
            <a:endParaRPr/>
          </a:p>
        </p:txBody>
      </p:sp>
      <p:sp>
        <p:nvSpPr>
          <p:cNvPr id="157" name="TextShape 2"/>
          <p:cNvSpPr txBox="1"/>
          <p:nvPr/>
        </p:nvSpPr>
        <p:spPr>
          <a:xfrm>
            <a:off x="6019920" y="3505320"/>
            <a:ext cx="2666520" cy="1341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en-US" sz="2400">
                <a:solidFill>
                  <a:srgbClr val="57576e"/>
                </a:solidFill>
                <a:latin typeface="Arial"/>
                <a:hlinkClick r:id="rId1"/>
              </a:rPr>
              <a:t>robocup@mit.edu</a:t>
            </a:r>
            <a:endParaRPr/>
          </a:p>
          <a:p>
            <a:pPr>
              <a:lnSpc>
                <a:spcPct val="100000"/>
              </a:lnSpc>
            </a:pPr>
            <a:r>
              <a:rPr lang="en-US" sz="2400"/>
              <a:t>Rfcbots.com</a:t>
            </a:r>
            <a:endParaRPr/>
          </a:p>
        </p:txBody>
      </p:sp>
      <p:pic>
        <p:nvPicPr>
          <p:cNvPr descr="" id="158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773280" y="4334400"/>
            <a:ext cx="4800240" cy="1380240"/>
          </a:xfrm>
          <a:prstGeom prst="rect">
            <a:avLst/>
          </a:prstGeom>
        </p:spPr>
      </p:pic>
    </p:spTree>
  </p:cSld>
  <p:timing>
    <p:tnLst>
      <p:par>
        <p:cTn dur="indefinite" id="1" nodeType="tmRoot" restart="never">
          <p:childTnLst>
            <p:seq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RFC ME?</a:t>
            </a:r>
            <a:endParaRPr/>
          </a:p>
        </p:txBody>
      </p:sp>
      <p:pic>
        <p:nvPicPr>
          <p:cNvPr descr="" id="187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1920240" y="2468880"/>
            <a:ext cx="7027920" cy="4314960"/>
          </a:xfrm>
          <a:prstGeom prst="rect">
            <a:avLst/>
          </a:prstGeom>
        </p:spPr>
      </p:pic>
      <p:sp>
        <p:nvSpPr>
          <p:cNvPr id="188" name="CustomShape 2"/>
          <p:cNvSpPr/>
          <p:nvPr/>
        </p:nvSpPr>
        <p:spPr>
          <a:xfrm>
            <a:off x="503640" y="1764000"/>
            <a:ext cx="9070920" cy="5140440"/>
          </a:xfrm>
          <a:prstGeom prst="rect">
            <a:avLst/>
          </a:prstGeom>
        </p:spPr>
        <p:txBody>
          <a:bodyPr tIns="91440"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Design experience: </a:t>
            </a:r>
            <a:r>
              <a:rPr i="1" lang="en-US" sz="2800">
                <a:solidFill>
                  <a:srgbClr val="000000"/>
                </a:solidFill>
                <a:latin typeface="Calibri"/>
                <a:ea typeface="SimSun"/>
              </a:rPr>
              <a:t>Mens et Manus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Critical! Only way to learn it is to do it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Manufacturing experience -DFM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Also critical!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Engineering team experience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critical!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Networking</a:t>
            </a:r>
            <a:endParaRPr/>
          </a:p>
        </p:txBody>
      </p:sp>
    </p:spTree>
  </p:cSld>
  <p:timing>
    <p:tnLst>
      <p:par>
        <p:cTn dur="indefinite" id="23" nodeType="tmRoot" restart="never">
          <p:childTnLst>
            <p:seq>
              <p:cTn id="2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89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6648840" y="132480"/>
            <a:ext cx="2365200" cy="3616200"/>
          </a:xfrm>
          <a:prstGeom prst="rect">
            <a:avLst/>
          </a:prstGeom>
        </p:spPr>
      </p:pic>
      <p:sp>
        <p:nvSpPr>
          <p:cNvPr id="190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What to expect</a:t>
            </a:r>
            <a:endParaRPr/>
          </a:p>
        </p:txBody>
      </p:sp>
      <p:sp>
        <p:nvSpPr>
          <p:cNvPr id="191" name="TextShape 2"/>
          <p:cNvSpPr txBox="1"/>
          <p:nvPr/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Fluctuating time commitment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Weekly meetings typically 1.5 hr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Spikes before important milestones </a:t>
            </a:r>
            <a:endParaRPr/>
          </a:p>
          <a:p>
            <a:pPr lvl="1">
              <a:buSzPct val="85000"/>
              <a:buFont typeface="Arial"/>
              <a:buChar char="•"/>
            </a:pPr>
            <a:r>
              <a:rPr lang="en-US">
                <a:solidFill>
                  <a:srgbClr val="292934"/>
                </a:solidFill>
                <a:latin typeface="Arial"/>
              </a:rPr>
              <a:t>Feb, June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Comfortable pacing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Take on as much work as you like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Freshman year will likely be an apprenticeship period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When ready, tackle design projects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Focus on learning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Ok to mess up! Failures are a source of insight, learning</a:t>
            </a:r>
            <a:endParaRPr/>
          </a:p>
        </p:txBody>
      </p:sp>
      <p:sp>
        <p:nvSpPr>
          <p:cNvPr id="192" name="CustomShape 3"/>
          <p:cNvSpPr/>
          <p:nvPr/>
        </p:nvSpPr>
        <p:spPr>
          <a:xfrm>
            <a:off x="6324480" y="3581280"/>
            <a:ext cx="3013920" cy="36468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i="1" lang="en-US">
                <a:solidFill>
                  <a:srgbClr val="292934"/>
                </a:solidFill>
                <a:latin typeface="Arial"/>
              </a:rPr>
              <a:t>2011 prototype omniwheel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2011-2012 season ME projects</a:t>
            </a:r>
            <a:endParaRPr/>
          </a:p>
        </p:txBody>
      </p:sp>
      <p:sp>
        <p:nvSpPr>
          <p:cNvPr id="194" name="CustomShape 2"/>
          <p:cNvSpPr/>
          <p:nvPr/>
        </p:nvSpPr>
        <p:spPr>
          <a:xfrm>
            <a:off x="489960" y="1763640"/>
            <a:ext cx="8471160" cy="5440320"/>
          </a:xfrm>
          <a:prstGeom prst="rect">
            <a:avLst/>
          </a:prstGeom>
        </p:spPr>
        <p:txBody>
          <a:bodyPr tIns="91440"/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SimSun"/>
              </a:rPr>
              <a:t>Hit the books – hard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Read other teams’ papers, journal articles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Assess state of the art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SimSun"/>
              </a:rPr>
              <a:t>Benchmark</a:t>
            </a:r>
            <a:endParaRPr/>
          </a:p>
          <a:p>
            <a:pPr lvl="1">
              <a:lnSpc>
                <a:spcPct val="100000"/>
              </a:lnSpc>
              <a:buSzPct val="45000"/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  <a:ea typeface="SimSun"/>
              </a:rPr>
              <a:t>Run experiments; where do we stand?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SimSun"/>
              </a:rPr>
              <a:t>Redesign -&gt; prototype</a:t>
            </a:r>
            <a:endParaRPr/>
          </a:p>
          <a:p>
            <a:pPr>
              <a:lnSpc>
                <a:spcPct val="100000"/>
              </a:lnSpc>
              <a:buSzPct val="45000"/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SimSun"/>
              </a:rPr>
              <a:t>Maintain current gen (</a:t>
            </a:r>
            <a:r>
              <a:rPr i="1" lang="en-US" sz="3200">
                <a:solidFill>
                  <a:srgbClr val="000000"/>
                </a:solidFill>
                <a:latin typeface="Calibri"/>
                <a:ea typeface="SimSun"/>
              </a:rPr>
              <a:t>Firefly</a:t>
            </a:r>
            <a:r>
              <a:rPr lang="en-US" sz="3200">
                <a:solidFill>
                  <a:srgbClr val="000000"/>
                </a:solidFill>
                <a:latin typeface="Calibri"/>
                <a:ea typeface="SimSun"/>
              </a:rPr>
              <a:t> squad) for other subteams</a:t>
            </a:r>
            <a:endParaRPr/>
          </a:p>
        </p:txBody>
      </p:sp>
      <p:sp>
        <p:nvSpPr>
          <p:cNvPr id="195" name="CustomShape 3"/>
          <p:cNvSpPr/>
          <p:nvPr/>
        </p:nvSpPr>
        <p:spPr>
          <a:xfrm>
            <a:off x="323280" y="5459400"/>
            <a:ext cx="8546400" cy="1307160"/>
          </a:xfrm>
          <a:prstGeom prst="roundRect">
            <a:avLst>
              <a:gd fmla="val 3600" name="adj"/>
            </a:avLst>
          </a:prstGeom>
          <a:ln w="25560">
            <a:solidFill>
              <a:srgbClr val="376092"/>
            </a:solidFill>
            <a:round/>
          </a:ln>
        </p:spPr>
      </p:sp>
      <p:sp>
        <p:nvSpPr>
          <p:cNvPr id="196" name="CustomShape 4"/>
          <p:cNvSpPr/>
          <p:nvPr/>
        </p:nvSpPr>
        <p:spPr>
          <a:xfrm>
            <a:off x="323280" y="1763640"/>
            <a:ext cx="8546400" cy="3695760"/>
          </a:xfrm>
          <a:prstGeom prst="roundRect">
            <a:avLst>
              <a:gd fmla="val 3600" name="adj"/>
            </a:avLst>
          </a:prstGeom>
          <a:ln w="25560">
            <a:solidFill>
              <a:srgbClr val="376092"/>
            </a:solidFill>
            <a:round/>
          </a:ln>
        </p:spPr>
      </p:sp>
    </p:spTree>
  </p:cSld>
  <p:timing>
    <p:tnLst>
      <p:par>
        <p:cTn dur="indefinite" id="25" nodeType="tmRoot" restart="never">
          <p:childTnLst>
            <p:seq>
              <p:cTn id="2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EE Subteam</a:t>
            </a:r>
            <a:endParaRPr/>
          </a:p>
        </p:txBody>
      </p:sp>
      <p:pic>
        <p:nvPicPr>
          <p:cNvPr descr="" id="198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5486400" y="1066680"/>
            <a:ext cx="3384000" cy="3231720"/>
          </a:xfrm>
          <a:prstGeom prst="rect">
            <a:avLst/>
          </a:prstGeom>
        </p:spPr>
      </p:pic>
      <p:pic>
        <p:nvPicPr>
          <p:cNvPr descr="" id="199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533520" y="3374640"/>
            <a:ext cx="3962160" cy="2971440"/>
          </a:xfrm>
          <a:prstGeom prst="rect">
            <a:avLst/>
          </a:prstGeom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EE in the robot</a:t>
            </a:r>
            <a:endParaRPr/>
          </a:p>
        </p:txBody>
      </p:sp>
      <p:sp>
        <p:nvSpPr>
          <p:cNvPr id="201" name="TextShape 2"/>
          <p:cNvSpPr txBox="1"/>
          <p:nvPr/>
        </p:nvSpPr>
        <p:spPr>
          <a:xfrm>
            <a:off x="457200" y="1645920"/>
            <a:ext cx="4343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Each robot function is controlled by a distinct circuit board – modularity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b="1" lang="en-US" sz="2400">
                <a:solidFill>
                  <a:srgbClr val="292934"/>
                </a:solidFill>
                <a:latin typeface="Arial"/>
              </a:rPr>
              <a:t>Driving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: motor controller boards (4)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b="1" lang="en-US" sz="2400">
                <a:solidFill>
                  <a:srgbClr val="292934"/>
                </a:solidFill>
                <a:latin typeface="Arial"/>
              </a:rPr>
              <a:t>Kicking: 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kicker board; 450 volts!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b="1" lang="en-US" sz="2400">
                <a:solidFill>
                  <a:srgbClr val="292934"/>
                </a:solidFill>
                <a:latin typeface="Arial"/>
              </a:rPr>
              <a:t>Dribbling the ball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: auxiliary kicker board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b="1" lang="en-US" sz="2400">
                <a:solidFill>
                  <a:srgbClr val="292934"/>
                </a:solidFill>
                <a:latin typeface="Arial"/>
              </a:rPr>
              <a:t>Communication: 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motherboard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202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5410080" y="1219320"/>
            <a:ext cx="3493800" cy="3269880"/>
          </a:xfrm>
          <a:prstGeom prst="rect">
            <a:avLst/>
          </a:prstGeom>
        </p:spPr>
      </p:pic>
    </p:spTree>
  </p:cSld>
  <p:timing>
    <p:tnLst>
      <p:par>
        <p:cTn dur="indefinite" id="27" nodeType="tmRoot" restart="never">
          <p:childTnLst>
            <p:seq>
              <p:cTn id="2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What can you learn?</a:t>
            </a:r>
            <a:endParaRPr/>
          </a:p>
        </p:txBody>
      </p:sp>
      <p:sp>
        <p:nvSpPr>
          <p:cNvPr id="204" name="TextShape 2"/>
          <p:cNvSpPr txBox="1"/>
          <p:nvPr/>
        </p:nvSpPr>
        <p:spPr>
          <a:xfrm>
            <a:off x="457200" y="1600200"/>
            <a:ext cx="449532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EE skills about circuits, control, communication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Hands on lab experience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Soldering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oscilloscopes 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etc.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Design experience – design and implement your own circuit board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205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6553080" y="838080"/>
            <a:ext cx="1885680" cy="3811320"/>
          </a:xfrm>
          <a:prstGeom prst="rect">
            <a:avLst/>
          </a:prstGeom>
        </p:spPr>
      </p:pic>
    </p:spTree>
  </p:cSld>
  <p:timing>
    <p:tnLst>
      <p:par>
        <p:cTn dur="indefinite" id="29" nodeType="tmRoot" restart="never">
          <p:childTnLst>
            <p:seq>
              <p:cTn id="3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How you can help!</a:t>
            </a:r>
            <a:endParaRPr/>
          </a:p>
        </p:txBody>
      </p:sp>
      <p:sp>
        <p:nvSpPr>
          <p:cNvPr id="207" name="TextShape 2"/>
          <p:cNvSpPr txBox="1"/>
          <p:nvPr/>
        </p:nvSpPr>
        <p:spPr>
          <a:xfrm>
            <a:off x="457200" y="1600200"/>
            <a:ext cx="8321040" cy="48006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No skills needed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Design circuit boards to validate critical components (motors, kicker, dribbler, etc.)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latin typeface="Arial"/>
              </a:rPr>
              <a:t>Interface with MechE and CS teams to optimize robot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31" nodeType="tmRoot" restart="never">
          <p:childTnLst>
            <p:seq>
              <p:cTn id="3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Where to find us</a:t>
            </a:r>
            <a:endParaRPr/>
          </a:p>
        </p:txBody>
      </p:sp>
      <p:sp>
        <p:nvSpPr>
          <p:cNvPr id="209" name="TextShape 2"/>
          <p:cNvSpPr txBox="1"/>
          <p:nvPr/>
        </p:nvSpPr>
        <p:spPr>
          <a:xfrm>
            <a:off x="457200" y="1600200"/>
            <a:ext cx="4206240" cy="48006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We meet once a week  on Sunday afternoons behind the MIT Museum (N51)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Next Meeting: watch your e-mails!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21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0" y="1502640"/>
            <a:ext cx="4451040" cy="4989600"/>
          </a:xfrm>
          <a:prstGeom prst="rect">
            <a:avLst/>
          </a:prstGeom>
        </p:spPr>
      </p:pic>
      <p:sp>
        <p:nvSpPr>
          <p:cNvPr id="211" name="CustomShape 3"/>
          <p:cNvSpPr/>
          <p:nvPr/>
        </p:nvSpPr>
        <p:spPr>
          <a:xfrm>
            <a:off x="4572000" y="1502640"/>
            <a:ext cx="4451040" cy="4989600"/>
          </a:xfrm>
          <a:prstGeom prst="rect">
            <a:avLst/>
          </a:prstGeom>
        </p:spPr>
      </p:sp>
    </p:spTree>
  </p:cSld>
  <p:timing>
    <p:tnLst>
      <p:par>
        <p:cTn dur="indefinite" id="33" nodeType="tmRoot" restart="never">
          <p:childTnLst>
            <p:seq>
              <p:cTn id="3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Computer Science Subteam</a:t>
            </a:r>
            <a:endParaRPr/>
          </a:p>
        </p:txBody>
      </p:sp>
      <p:sp>
        <p:nvSpPr>
          <p:cNvPr id="213" name="TextShape 2"/>
          <p:cNvSpPr txBox="1"/>
          <p:nvPr/>
        </p:nvSpPr>
        <p:spPr>
          <a:xfrm>
            <a:off x="457200" y="1600200"/>
            <a:ext cx="3580920" cy="4525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We write the code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… 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and make the bots do cool stuff</a:t>
            </a:r>
            <a:endParaRPr/>
          </a:p>
        </p:txBody>
      </p:sp>
      <p:pic>
        <p:nvPicPr>
          <p:cNvPr descr="" id="214" name="Picture 6"/>
          <p:cNvPicPr/>
          <p:nvPr/>
        </p:nvPicPr>
        <p:blipFill>
          <a:blip r:embed="rId1"/>
          <a:stretch>
            <a:fillRect/>
          </a:stretch>
        </p:blipFill>
        <p:spPr>
          <a:xfrm>
            <a:off x="6248520" y="1487160"/>
            <a:ext cx="2656440" cy="2474640"/>
          </a:xfrm>
          <a:prstGeom prst="rect">
            <a:avLst/>
          </a:prstGeom>
        </p:spPr>
      </p:pic>
      <p:pic>
        <p:nvPicPr>
          <p:cNvPr descr="" id="215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533520" y="3145320"/>
            <a:ext cx="5333760" cy="3560040"/>
          </a:xfrm>
          <a:prstGeom prst="rect">
            <a:avLst/>
          </a:prstGeom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Overall System</a:t>
            </a:r>
            <a:endParaRPr/>
          </a:p>
        </p:txBody>
      </p:sp>
      <p:sp>
        <p:nvSpPr>
          <p:cNvPr id="217" name="TextShape 2"/>
          <p:cNvSpPr txBox="1"/>
          <p:nvPr/>
        </p:nvSpPr>
        <p:spPr>
          <a:xfrm>
            <a:off x="380880" y="1600200"/>
            <a:ext cx="3428640" cy="38858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Code runs on a PC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We use C# under Visual Studio 2010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10,000+ lines of code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1-20 people involved every year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pic>
        <p:nvPicPr>
          <p:cNvPr descr="" id="218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4191120" y="1295280"/>
            <a:ext cx="4725000" cy="3124800"/>
          </a:xfrm>
          <a:prstGeom prst="rect">
            <a:avLst/>
          </a:prstGeom>
        </p:spPr>
      </p:pic>
      <p:sp>
        <p:nvSpPr>
          <p:cNvPr id="219" name="CustomShape 3"/>
          <p:cNvSpPr/>
          <p:nvPr/>
        </p:nvSpPr>
        <p:spPr>
          <a:xfrm>
            <a:off x="4191120" y="1295280"/>
            <a:ext cx="4725000" cy="3124800"/>
          </a:xfrm>
          <a:prstGeom prst="rect">
            <a:avLst/>
          </a:prstGeom>
        </p:spPr>
      </p:sp>
      <p:sp>
        <p:nvSpPr>
          <p:cNvPr id="220" name="CustomShape 4"/>
          <p:cNvSpPr/>
          <p:nvPr/>
        </p:nvSpPr>
        <p:spPr>
          <a:xfrm>
            <a:off x="304920" y="5943600"/>
            <a:ext cx="5943960" cy="639000"/>
          </a:xfrm>
          <a:prstGeom prst="rect">
            <a:avLst/>
          </a:prstGeom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>
                <a:solidFill>
                  <a:srgbClr val="292934"/>
                </a:solidFill>
                <a:latin typeface="Arial"/>
              </a:rPr>
              <a:t>(Some) documentation on http://wiki.rfccambridge.com/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The plan</a:t>
            </a:r>
            <a:endParaRPr/>
          </a:p>
        </p:txBody>
      </p:sp>
      <p:sp>
        <p:nvSpPr>
          <p:cNvPr id="160" name="TextShape 2"/>
          <p:cNvSpPr txBox="1"/>
          <p:nvPr/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Robocup Overview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Mechanical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Electrical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Computer Science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Last notes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Pizza and questions!</a:t>
            </a:r>
            <a:endParaRPr/>
          </a:p>
        </p:txBody>
      </p:sp>
      <p:pic>
        <p:nvPicPr>
          <p:cNvPr descr="" id="16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81000" y="3108960"/>
            <a:ext cx="3740040" cy="2805120"/>
          </a:xfrm>
          <a:prstGeom prst="rect">
            <a:avLst/>
          </a:prstGeom>
        </p:spPr>
      </p:pic>
    </p:spTree>
  </p:cSld>
  <p:timing>
    <p:tnLst>
      <p:par>
        <p:cTn dur="indefinite" id="7" nodeType="tmRoot" restart="never">
          <p:childTnLst>
            <p:seq>
              <p:cTn id="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System Architecture</a:t>
            </a:r>
            <a:endParaRPr/>
          </a:p>
        </p:txBody>
      </p:sp>
      <p:sp>
        <p:nvSpPr>
          <p:cNvPr id="222" name="CustomShape 2"/>
          <p:cNvSpPr/>
          <p:nvPr/>
        </p:nvSpPr>
        <p:spPr>
          <a:xfrm>
            <a:off x="1851480" y="3452040"/>
            <a:ext cx="-13648320" cy="662400"/>
          </a:xfrm>
          <a:prstGeom prst="straightConnector1">
            <a:avLst/>
          </a:prstGeom>
          <a:ln w="47520">
            <a:solidFill>
              <a:srgbClr val="292934"/>
            </a:solidFill>
            <a:round/>
            <a:headEnd len="med" type="triangle" w="med"/>
            <a:tailEnd len="med" type="triangle" w="med"/>
          </a:ln>
        </p:spPr>
      </p:sp>
      <p:sp>
        <p:nvSpPr>
          <p:cNvPr id="223" name="CustomShape 3"/>
          <p:cNvSpPr/>
          <p:nvPr/>
        </p:nvSpPr>
        <p:spPr>
          <a:xfrm>
            <a:off x="3093480" y="2643120"/>
            <a:ext cx="2007720" cy="1267560"/>
          </a:xfrm>
          <a:prstGeom prst="rect">
            <a:avLst>
              <a:gd fmla="val 50000" name="adj"/>
            </a:avLst>
          </a:prstGeom>
          <a:ln w="47520">
            <a:solidFill>
              <a:srgbClr val="292934"/>
            </a:solidFill>
            <a:round/>
            <a:headEnd len="med" type="triangle" w="med"/>
            <a:tailEnd len="med" type="triangle" w="med"/>
          </a:ln>
        </p:spPr>
      </p:sp>
      <p:sp>
        <p:nvSpPr>
          <p:cNvPr id="224" name="CustomShape 4"/>
          <p:cNvSpPr/>
          <p:nvPr/>
        </p:nvSpPr>
        <p:spPr>
          <a:xfrm>
            <a:off x="3093480" y="3910680"/>
            <a:ext cx="2007720" cy="1113120"/>
          </a:xfrm>
          <a:prstGeom prst="rect">
            <a:avLst>
              <a:gd fmla="val 50000" name="adj"/>
            </a:avLst>
          </a:prstGeom>
          <a:ln w="47520">
            <a:solidFill>
              <a:srgbClr val="292934"/>
            </a:solidFill>
            <a:round/>
            <a:headEnd len="med" type="triangle" w="med"/>
            <a:tailEnd len="med" type="triangle" w="med"/>
          </a:ln>
        </p:spPr>
      </p:sp>
      <p:sp>
        <p:nvSpPr>
          <p:cNvPr id="225" name="CustomShape 5"/>
          <p:cNvSpPr/>
          <p:nvPr/>
        </p:nvSpPr>
        <p:spPr>
          <a:xfrm>
            <a:off x="609480" y="1834200"/>
            <a:ext cx="2483640" cy="1617480"/>
          </a:xfrm>
          <a:prstGeom prst="rect">
            <a:avLst>
              <a:gd fmla="val 16667" name="adj"/>
            </a:avLst>
          </a:prstGeom>
          <a:solidFill>
            <a:srgbClr val="af9e95"/>
          </a:solidFill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 sz="4400"/>
              <a:t>Vision</a:t>
            </a:r>
            <a:endParaRPr/>
          </a:p>
        </p:txBody>
      </p:sp>
      <p:pic>
        <p:nvPicPr>
          <p:cNvPr descr="" id="226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1955160" y="2624400"/>
            <a:ext cx="972720" cy="674640"/>
          </a:xfrm>
          <a:prstGeom prst="rect">
            <a:avLst/>
          </a:prstGeom>
        </p:spPr>
      </p:pic>
      <p:sp>
        <p:nvSpPr>
          <p:cNvPr id="227" name="CustomShape 6"/>
          <p:cNvSpPr/>
          <p:nvPr/>
        </p:nvSpPr>
        <p:spPr>
          <a:xfrm>
            <a:off x="609480" y="4114800"/>
            <a:ext cx="2483640" cy="1818000"/>
          </a:xfrm>
          <a:prstGeom prst="rect">
            <a:avLst>
              <a:gd fmla="val 16667" name="adj"/>
            </a:avLst>
          </a:prstGeom>
          <a:solidFill>
            <a:srgbClr val="af9e95"/>
          </a:solidFill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 sz="4400"/>
              <a:t>Control</a:t>
            </a:r>
            <a:endParaRPr/>
          </a:p>
        </p:txBody>
      </p:sp>
      <p:pic>
        <p:nvPicPr>
          <p:cNvPr descr="" id="228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955160" y="4897440"/>
            <a:ext cx="1038960" cy="924120"/>
          </a:xfrm>
          <a:prstGeom prst="rect">
            <a:avLst/>
          </a:prstGeom>
        </p:spPr>
      </p:pic>
      <p:sp>
        <p:nvSpPr>
          <p:cNvPr id="229" name="CustomShape 7"/>
          <p:cNvSpPr/>
          <p:nvPr/>
        </p:nvSpPr>
        <p:spPr>
          <a:xfrm>
            <a:off x="5101920" y="1834200"/>
            <a:ext cx="3329280" cy="4152600"/>
          </a:xfrm>
          <a:prstGeom prst="rect">
            <a:avLst>
              <a:gd fmla="val 16667" name="adj"/>
            </a:avLst>
          </a:prstGeom>
          <a:solidFill>
            <a:srgbClr val="af9e95"/>
          </a:solidFill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en-US" sz="4400"/>
              <a:t>AI</a:t>
            </a:r>
            <a:endParaRPr/>
          </a:p>
        </p:txBody>
      </p:sp>
      <p:pic>
        <p:nvPicPr>
          <p:cNvPr descr="" id="230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6024600" y="3154320"/>
            <a:ext cx="1483200" cy="1513440"/>
          </a:xfrm>
          <a:prstGeom prst="rect">
            <a:avLst/>
          </a:prstGeom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AI Strategy</a:t>
            </a:r>
            <a:endParaRPr/>
          </a:p>
        </p:txBody>
      </p:sp>
      <p:sp>
        <p:nvSpPr>
          <p:cNvPr id="232" name="TextShape 2"/>
          <p:cNvSpPr txBox="1"/>
          <p:nvPr/>
        </p:nvSpPr>
        <p:spPr>
          <a:xfrm>
            <a:off x="457200" y="1600200"/>
            <a:ext cx="2895120" cy="4525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Skills, tactics, plays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Play-language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Long-term vs. Short-term goals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All changes with opponent</a:t>
            </a:r>
            <a:endParaRPr/>
          </a:p>
        </p:txBody>
      </p:sp>
      <p:pic>
        <p:nvPicPr>
          <p:cNvPr descr="" id="23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3429000" y="1295280"/>
            <a:ext cx="5714640" cy="3798360"/>
          </a:xfrm>
          <a:prstGeom prst="rect">
            <a:avLst/>
          </a:prstGeom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Motion Planning</a:t>
            </a:r>
            <a:endParaRPr/>
          </a:p>
        </p:txBody>
      </p:sp>
      <p:sp>
        <p:nvSpPr>
          <p:cNvPr id="235" name="TextShape 2"/>
          <p:cNvSpPr txBox="1"/>
          <p:nvPr/>
        </p:nvSpPr>
        <p:spPr>
          <a:xfrm>
            <a:off x="457200" y="1600200"/>
            <a:ext cx="4495320" cy="4525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Get from point A to point B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Avoid obstacles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Be fast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Cool algorithms involved</a:t>
            </a:r>
            <a:endParaRPr/>
          </a:p>
        </p:txBody>
      </p:sp>
      <p:pic>
        <p:nvPicPr>
          <p:cNvPr descr="" id="236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5547600" y="1600200"/>
            <a:ext cx="2986560" cy="4106520"/>
          </a:xfrm>
          <a:prstGeom prst="rect">
            <a:avLst/>
          </a:prstGeom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CS?</a:t>
            </a:r>
            <a:endParaRPr/>
          </a:p>
        </p:txBody>
      </p:sp>
      <p:sp>
        <p:nvSpPr>
          <p:cNvPr id="238" name="TextShape 2"/>
          <p:cNvSpPr txBox="1"/>
          <p:nvPr/>
        </p:nvSpPr>
        <p:spPr>
          <a:xfrm>
            <a:off x="457200" y="1600200"/>
            <a:ext cx="487656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You love hacking!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… </a:t>
            </a:r>
            <a:r>
              <a:rPr lang="en-US" sz="2000">
                <a:solidFill>
                  <a:srgbClr val="292934"/>
                </a:solidFill>
                <a:latin typeface="Arial"/>
              </a:rPr>
              <a:t>and want to learn how to write good code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It’s a real team and a real system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Very different from psets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Companies love that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Possible projects: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different playbooks, more strategies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dribbling, chip kicking?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passing, deflection shots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replay system</a:t>
            </a:r>
            <a:endParaRPr/>
          </a:p>
        </p:txBody>
      </p:sp>
      <p:pic>
        <p:nvPicPr>
          <p:cNvPr descr="" id="239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5791320" y="838080"/>
            <a:ext cx="2918160" cy="4679640"/>
          </a:xfrm>
          <a:prstGeom prst="rect">
            <a:avLst/>
          </a:prstGeom>
          <a:ln w="127080">
            <a:solidFill>
              <a:srgbClr val="292934"/>
            </a:solidFill>
            <a:miter/>
          </a:ln>
        </p:spPr>
      </p:pic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join Robocup?</a:t>
            </a:r>
            <a:endParaRPr/>
          </a:p>
        </p:txBody>
      </p:sp>
      <p:sp>
        <p:nvSpPr>
          <p:cNvPr id="241" name="TextShape 2"/>
          <p:cNvSpPr txBox="1"/>
          <p:nvPr/>
        </p:nvSpPr>
        <p:spPr>
          <a:xfrm>
            <a:off x="457200" y="1600200"/>
            <a:ext cx="8321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Help from upperclassmen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endParaRPr/>
          </a:p>
        </p:txBody>
      </p:sp>
    </p:spTree>
  </p:cSld>
  <p:timing>
    <p:tnLst>
      <p:par>
        <p:cTn dur="indefinite" id="35" nodeType="tmRoot" restart="never">
          <p:childTnLst>
            <p:seq>
              <p:cTn id="3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join Robocup?</a:t>
            </a:r>
            <a:endParaRPr/>
          </a:p>
        </p:txBody>
      </p:sp>
      <p:sp>
        <p:nvSpPr>
          <p:cNvPr id="243" name="TextShape 2"/>
          <p:cNvSpPr txBox="1"/>
          <p:nvPr/>
        </p:nvSpPr>
        <p:spPr>
          <a:xfrm>
            <a:off x="457200" y="1600200"/>
            <a:ext cx="8321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Help from upperclassmen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Experience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endParaRPr/>
          </a:p>
        </p:txBody>
      </p:sp>
    </p:spTree>
  </p:cSld>
  <p:timing>
    <p:tnLst>
      <p:par>
        <p:cTn dur="indefinite" id="37" nodeType="tmRoot" restart="never">
          <p:childTnLst>
            <p:seq>
              <p:cTn id="3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join Robocup?</a:t>
            </a:r>
            <a:endParaRPr/>
          </a:p>
        </p:txBody>
      </p:sp>
      <p:sp>
        <p:nvSpPr>
          <p:cNvPr id="245" name="TextShape 2"/>
          <p:cNvSpPr txBox="1"/>
          <p:nvPr/>
        </p:nvSpPr>
        <p:spPr>
          <a:xfrm>
            <a:off x="457200" y="1600200"/>
            <a:ext cx="8321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Help from upperclassmen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Experience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Cross-university (get off campus every once in a while)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endParaRPr/>
          </a:p>
        </p:txBody>
      </p:sp>
    </p:spTree>
  </p:cSld>
  <p:timing>
    <p:tnLst>
      <p:par>
        <p:cTn dur="indefinite" id="39" nodeType="tmRoot" restart="never">
          <p:childTnLst>
            <p:seq>
              <p:cTn id="4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join Robocup?</a:t>
            </a:r>
            <a:endParaRPr/>
          </a:p>
        </p:txBody>
      </p:sp>
      <p:sp>
        <p:nvSpPr>
          <p:cNvPr id="247" name="TextShape 2"/>
          <p:cNvSpPr txBox="1"/>
          <p:nvPr/>
        </p:nvSpPr>
        <p:spPr>
          <a:xfrm>
            <a:off x="457200" y="1600200"/>
            <a:ext cx="8321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Help from upperclassmen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Experience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Cross-university (get off campus every once in a while)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International experiences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endParaRPr/>
          </a:p>
        </p:txBody>
      </p:sp>
    </p:spTree>
  </p:cSld>
  <p:timing>
    <p:tnLst>
      <p:par>
        <p:cTn dur="indefinite" id="41" nodeType="tmRoot" restart="never">
          <p:childTnLst>
            <p:seq>
              <p:cTn id="4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2480040" y="2210040"/>
            <a:ext cx="429768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Mission from 1997:</a:t>
            </a:r>
            <a:endParaRPr/>
          </a:p>
        </p:txBody>
      </p:sp>
      <p:sp>
        <p:nvSpPr>
          <p:cNvPr id="249" name="TextShape 2"/>
          <p:cNvSpPr txBox="1"/>
          <p:nvPr/>
        </p:nvSpPr>
        <p:spPr>
          <a:xfrm>
            <a:off x="3108960" y="3017520"/>
            <a:ext cx="3016800" cy="1789560"/>
          </a:xfrm>
          <a:prstGeom prst="rect">
            <a:avLst/>
          </a:prstGeom>
        </p:spPr>
        <p:txBody>
          <a:bodyPr bIns="45000" lIns="90000" rIns="90000" tIns="45000" wrap="none"/>
          <a:p>
            <a:pPr algn="ctr"/>
            <a:r>
              <a:rPr lang="en-US" sz="2400"/>
              <a:t>Create a team of robots capable of beating the human world cup soccer team by 2050</a:t>
            </a:r>
            <a:endParaRPr/>
          </a:p>
        </p:txBody>
      </p:sp>
      <p:pic>
        <p:nvPicPr>
          <p:cNvPr descr="" id="250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330480" y="456480"/>
            <a:ext cx="2749680" cy="1825560"/>
          </a:xfrm>
          <a:prstGeom prst="rect">
            <a:avLst/>
          </a:prstGeom>
        </p:spPr>
      </p:pic>
      <p:pic>
        <p:nvPicPr>
          <p:cNvPr descr="" id="251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462240" y="4937760"/>
            <a:ext cx="1925640" cy="1920960"/>
          </a:xfrm>
          <a:prstGeom prst="rect">
            <a:avLst/>
          </a:prstGeom>
        </p:spPr>
      </p:pic>
      <p:pic>
        <p:nvPicPr>
          <p:cNvPr descr="" id="252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6004080" y="4389120"/>
            <a:ext cx="3048480" cy="2287080"/>
          </a:xfrm>
          <a:prstGeom prst="rect">
            <a:avLst/>
          </a:prstGeom>
        </p:spPr>
      </p:pic>
      <p:pic>
        <p:nvPicPr>
          <p:cNvPr descr="" id="253" name=""/>
          <p:cNvPicPr/>
          <p:nvPr/>
        </p:nvPicPr>
        <p:blipFill>
          <a:blip r:embed="rId4"/>
          <a:stretch>
            <a:fillRect/>
          </a:stretch>
        </p:blipFill>
        <p:spPr>
          <a:xfrm>
            <a:off x="6809040" y="2377440"/>
            <a:ext cx="2334960" cy="1751040"/>
          </a:xfrm>
          <a:prstGeom prst="rect">
            <a:avLst/>
          </a:prstGeom>
        </p:spPr>
      </p:pic>
      <p:pic>
        <p:nvPicPr>
          <p:cNvPr descr="" id="254" name=""/>
          <p:cNvPicPr/>
          <p:nvPr/>
        </p:nvPicPr>
        <p:blipFill>
          <a:blip r:embed="rId5"/>
          <a:stretch>
            <a:fillRect/>
          </a:stretch>
        </p:blipFill>
        <p:spPr>
          <a:xfrm>
            <a:off x="113040" y="2467800"/>
            <a:ext cx="2367000" cy="2367000"/>
          </a:xfrm>
          <a:prstGeom prst="rect">
            <a:avLst/>
          </a:prstGeom>
        </p:spPr>
      </p:pic>
      <p:pic>
        <p:nvPicPr>
          <p:cNvPr descr="" id="255" name=""/>
          <p:cNvPicPr/>
          <p:nvPr/>
        </p:nvPicPr>
        <p:blipFill>
          <a:blip r:embed="rId6"/>
          <a:stretch>
            <a:fillRect/>
          </a:stretch>
        </p:blipFill>
        <p:spPr>
          <a:xfrm>
            <a:off x="2651760" y="5029200"/>
            <a:ext cx="3287880" cy="1737360"/>
          </a:xfrm>
          <a:prstGeom prst="rect">
            <a:avLst/>
          </a:prstGeom>
        </p:spPr>
      </p:pic>
      <p:pic>
        <p:nvPicPr>
          <p:cNvPr descr="" id="256" name=""/>
          <p:cNvPicPr/>
          <p:nvPr/>
        </p:nvPicPr>
        <p:blipFill>
          <a:blip r:embed="rId7"/>
          <a:stretch>
            <a:fillRect/>
          </a:stretch>
        </p:blipFill>
        <p:spPr>
          <a:xfrm>
            <a:off x="6309360" y="221760"/>
            <a:ext cx="2743200" cy="1789920"/>
          </a:xfrm>
          <a:prstGeom prst="rect">
            <a:avLst/>
          </a:prstGeom>
        </p:spPr>
      </p:pic>
    </p:spTree>
  </p:cSld>
  <p:timing>
    <p:tnLst>
      <p:par>
        <p:cTn dur="indefinite" id="43" nodeType="tmRoot" restart="never">
          <p:childTnLst>
            <p:seq>
              <p:cTn id="4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Why join Robocup?</a:t>
            </a:r>
            <a:endParaRPr/>
          </a:p>
        </p:txBody>
      </p:sp>
      <p:sp>
        <p:nvSpPr>
          <p:cNvPr id="258" name="TextShape 2"/>
          <p:cNvSpPr txBox="1"/>
          <p:nvPr/>
        </p:nvSpPr>
        <p:spPr>
          <a:xfrm>
            <a:off x="457200" y="1600200"/>
            <a:ext cx="83210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Help from upperclassmen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Experience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Cross-university (get off campus every once in a while)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International experiences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Robots are cool</a:t>
            </a:r>
            <a:endParaRPr/>
          </a:p>
        </p:txBody>
      </p:sp>
    </p:spTree>
  </p:cSld>
  <p:timing>
    <p:tnLst>
      <p:par>
        <p:cTn dur="indefinite" id="45" nodeType="tmRoot" restart="never">
          <p:childTnLst>
            <p:seq>
              <p:cTn id="4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Gameplay – Small Size League</a:t>
            </a:r>
            <a:endParaRPr/>
          </a:p>
        </p:txBody>
      </p:sp>
      <p:sp>
        <p:nvSpPr>
          <p:cNvPr id="163" name="TextShape 2"/>
          <p:cNvSpPr txBox="1"/>
          <p:nvPr/>
        </p:nvSpPr>
        <p:spPr>
          <a:xfrm>
            <a:off x="457200" y="1600200"/>
            <a:ext cx="350496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Five robots/team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18cm diameter, 15cm height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Play soccer with an orange golf ball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Two overhead cameras connected to an off-field computer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Cameras send bots’ info to computers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Teams send commands to the bots</a:t>
            </a:r>
            <a:endParaRPr/>
          </a:p>
        </p:txBody>
      </p:sp>
      <p:pic>
        <p:nvPicPr>
          <p:cNvPr descr="" id="164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4548240" y="1449000"/>
            <a:ext cx="4061880" cy="3046320"/>
          </a:xfrm>
          <a:prstGeom prst="rect">
            <a:avLst/>
          </a:prstGeom>
        </p:spPr>
      </p:pic>
    </p:spTree>
  </p:cSld>
  <p:timing>
    <p:tnLst>
      <p:par>
        <p:cTn dur="indefinite" id="9" nodeType="tmRoot" restart="never">
          <p:childTnLst>
            <p:seq>
              <p:cTn id="1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RFC-Cambridge</a:t>
            </a:r>
            <a:endParaRPr/>
          </a:p>
        </p:txBody>
      </p:sp>
      <p:sp>
        <p:nvSpPr>
          <p:cNvPr id="166" name="TextShape 2"/>
          <p:cNvSpPr txBox="1"/>
          <p:nvPr/>
        </p:nvSpPr>
        <p:spPr>
          <a:xfrm>
            <a:off x="457200" y="1600200"/>
            <a:ext cx="396216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First competed in 2005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Harvard-MIT effort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International competitions in Istanbul, Singapore, Germany, Austria</a:t>
            </a:r>
            <a:endParaRPr/>
          </a:p>
        </p:txBody>
      </p:sp>
      <p:pic>
        <p:nvPicPr>
          <p:cNvPr descr="" id="167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4648320" y="3352680"/>
            <a:ext cx="4114440" cy="3085920"/>
          </a:xfrm>
          <a:prstGeom prst="rect">
            <a:avLst/>
          </a:prstGeom>
        </p:spPr>
      </p:pic>
    </p:spTree>
  </p:cSld>
  <p:timing>
    <p:tnLst>
      <p:par>
        <p:cTn dur="indefinite" id="11" nodeType="tmRoot" restart="never">
          <p:childTnLst>
            <p:seq>
              <p:cTn id="1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What to expect</a:t>
            </a:r>
            <a:endParaRPr/>
          </a:p>
        </p:txBody>
      </p:sp>
      <p:sp>
        <p:nvSpPr>
          <p:cNvPr id="169" name="TextShape 2"/>
          <p:cNvSpPr txBox="1"/>
          <p:nvPr/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No background experience necessary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c90016"/>
                </a:solidFill>
                <a:latin typeface="Arial"/>
              </a:rPr>
              <a:t>Weekly</a:t>
            </a:r>
            <a:r>
              <a:rPr lang="en-US" sz="2400">
                <a:solidFill>
                  <a:srgbClr val="b84747"/>
                </a:solidFill>
                <a:latin typeface="Arial"/>
              </a:rPr>
              <a:t> 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subteam meetings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c90016"/>
                </a:solidFill>
                <a:latin typeface="Arial"/>
              </a:rPr>
              <a:t>Semesterly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 all-team meetings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c90016"/>
                </a:solidFill>
                <a:latin typeface="Arial"/>
              </a:rPr>
              <a:t>Spring Semester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 North American competition???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c90016"/>
                </a:solidFill>
                <a:latin typeface="Arial"/>
              </a:rPr>
              <a:t>Summer</a:t>
            </a:r>
            <a:r>
              <a:rPr lang="en-US" sz="2400">
                <a:solidFill>
                  <a:srgbClr val="292934"/>
                </a:solidFill>
                <a:latin typeface="Arial"/>
              </a:rPr>
              <a:t> international competition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0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5029200" y="1600200"/>
            <a:ext cx="3809520" cy="3765960"/>
          </a:xfrm>
          <a:prstGeom prst="rect">
            <a:avLst/>
          </a:prstGeom>
        </p:spPr>
      </p:pic>
      <p:sp>
        <p:nvSpPr>
          <p:cNvPr id="171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Mechanical subteam</a:t>
            </a:r>
            <a:endParaRPr/>
          </a:p>
        </p:txBody>
      </p:sp>
      <p:sp>
        <p:nvSpPr>
          <p:cNvPr id="172" name="TextShape 2"/>
          <p:cNvSpPr txBox="1"/>
          <p:nvPr/>
        </p:nvSpPr>
        <p:spPr>
          <a:xfrm>
            <a:off x="457200" y="2133720"/>
            <a:ext cx="4038120" cy="3992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What we do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How we do it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How we’re organized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What you’ll get out of it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Why RFC-ME?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What to expect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2012-2013 projects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73" name="CustomShape 3"/>
          <p:cNvSpPr/>
          <p:nvPr/>
        </p:nvSpPr>
        <p:spPr>
          <a:xfrm>
            <a:off x="5029200" y="5397120"/>
            <a:ext cx="3809520" cy="821520"/>
          </a:xfrm>
          <a:prstGeom prst="rect">
            <a:avLst/>
          </a:prstGeom>
          <a:solidFill>
            <a:srgbClr val="bfbfbf"/>
          </a:solidFill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en-US" sz="4800">
                <a:solidFill>
                  <a:srgbClr val="ffffff"/>
                </a:solidFill>
                <a:latin typeface="Impact"/>
              </a:rPr>
              <a:t>Robocup ME</a:t>
            </a:r>
            <a:endParaRPr/>
          </a:p>
        </p:txBody>
      </p:sp>
    </p:spTree>
  </p:cSld>
  <p:timing>
    <p:tnLst>
      <p:par>
        <p:cTn dur="indefinite" id="15" nodeType="tmRoot" restart="never">
          <p:childTnLst>
            <p:seq>
              <p:cTn id="16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How we do it</a:t>
            </a:r>
            <a:endParaRPr/>
          </a:p>
        </p:txBody>
      </p:sp>
      <p:sp>
        <p:nvSpPr>
          <p:cNvPr id="175" name="TextShape 2"/>
          <p:cNvSpPr txBox="1"/>
          <p:nvPr/>
        </p:nvSpPr>
        <p:spPr>
          <a:xfrm>
            <a:off x="457200" y="1673280"/>
            <a:ext cx="4038120" cy="47178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Weekly meetings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Tools of the trade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CNC mills, lathes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Rapid prototyping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Solidworks CAD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Finite Element Analysis (FEA)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solidFill>
                  <a:srgbClr val="292934"/>
                </a:solidFill>
                <a:latin typeface="Arial"/>
              </a:rPr>
              <a:t>MATLAB, MathCAD</a:t>
            </a:r>
            <a:endParaRPr/>
          </a:p>
        </p:txBody>
      </p:sp>
      <p:pic>
        <p:nvPicPr>
          <p:cNvPr descr="" id="176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6491520" y="914400"/>
            <a:ext cx="2286720" cy="3969720"/>
          </a:xfrm>
          <a:prstGeom prst="rect">
            <a:avLst/>
          </a:prstGeom>
        </p:spPr>
      </p:pic>
      <p:pic>
        <p:nvPicPr>
          <p:cNvPr descr="" id="177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4138560" y="4663440"/>
            <a:ext cx="2628000" cy="2023920"/>
          </a:xfrm>
          <a:prstGeom prst="rect">
            <a:avLst/>
          </a:prstGeom>
        </p:spPr>
      </p:pic>
      <p:pic>
        <p:nvPicPr>
          <p:cNvPr descr="" id="178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3867480" y="1642320"/>
            <a:ext cx="2100240" cy="1279440"/>
          </a:xfrm>
          <a:prstGeom prst="rect">
            <a:avLst/>
          </a:prstGeom>
        </p:spPr>
      </p:pic>
    </p:spTree>
  </p:cSld>
  <p:timing>
    <p:tnLst>
      <p:par>
        <p:cTn dur="indefinite" id="17" nodeType="tmRoot" restart="never">
          <p:childTnLst>
            <p:seq>
              <p:cTn id="18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How we're organized</a:t>
            </a:r>
            <a:endParaRPr/>
          </a:p>
        </p:txBody>
      </p:sp>
      <p:sp>
        <p:nvSpPr>
          <p:cNvPr id="180" name="TextShape 2"/>
          <p:cNvSpPr txBox="1"/>
          <p:nvPr/>
        </p:nvSpPr>
        <p:spPr>
          <a:xfrm>
            <a:off x="457200" y="1600200"/>
            <a:ext cx="4023360" cy="48006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Constantly evolving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Lots of experience levels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solidFill>
                  <a:srgbClr val="292934"/>
                </a:solidFill>
                <a:latin typeface="Arial"/>
              </a:rPr>
              <a:t>Freshman-graduate</a:t>
            </a:r>
            <a:endParaRPr/>
          </a:p>
          <a:p>
            <a:pPr>
              <a:buSzPct val="85000"/>
              <a:buFont typeface="Arial"/>
              <a:buChar char="•"/>
            </a:pPr>
            <a:r>
              <a:rPr lang="en-US" sz="2800">
                <a:solidFill>
                  <a:srgbClr val="292934"/>
                </a:solidFill>
                <a:latin typeface="Arial"/>
              </a:rPr>
              <a:t>Older students mentor young'uns</a:t>
            </a:r>
            <a:endParaRPr/>
          </a:p>
        </p:txBody>
      </p:sp>
      <p:pic>
        <p:nvPicPr>
          <p:cNvPr descr="" id="181" name=""/>
          <p:cNvPicPr/>
          <p:nvPr/>
        </p:nvPicPr>
        <p:blipFill>
          <a:blip r:embed="rId1"/>
          <a:stretch>
            <a:fillRect/>
          </a:stretch>
        </p:blipFill>
        <p:spPr>
          <a:xfrm>
            <a:off x="4334400" y="1443600"/>
            <a:ext cx="4451400" cy="4462200"/>
          </a:xfrm>
          <a:prstGeom prst="rect">
            <a:avLst/>
          </a:prstGeom>
        </p:spPr>
      </p:pic>
      <p:sp>
        <p:nvSpPr>
          <p:cNvPr id="182" name="CustomShape 3"/>
          <p:cNvSpPr/>
          <p:nvPr/>
        </p:nvSpPr>
        <p:spPr>
          <a:xfrm>
            <a:off x="4334400" y="5916960"/>
            <a:ext cx="4535280" cy="392400"/>
          </a:xfrm>
          <a:prstGeom prst="rect">
            <a:avLst/>
          </a:prstGeom>
        </p:spPr>
        <p:txBody>
          <a:bodyPr tIns="91440"/>
          <a:p>
            <a:pPr>
              <a:lnSpc>
                <a:spcPct val="93000"/>
              </a:lnSpc>
              <a:buFont typeface="Times New Roman"/>
              <a:buChar char="•"/>
            </a:pPr>
            <a:r>
              <a:rPr i="1" lang="en-US">
                <a:solidFill>
                  <a:srgbClr val="000000"/>
                </a:solidFill>
                <a:latin typeface="Calibri"/>
              </a:rPr>
              <a:t>2011 Robot rendering</a:t>
            </a:r>
            <a:endParaRPr/>
          </a:p>
        </p:txBody>
      </p:sp>
    </p:spTree>
  </p:cSld>
  <p:timing>
    <p:tnLst>
      <p:par>
        <p:cTn dur="indefinite" id="19" nodeType="tmRoot" restart="never">
          <p:childTnLst>
            <p:seq>
              <p:cTn id="20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8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2769120" y="2798280"/>
            <a:ext cx="6374520" cy="3913560"/>
          </a:xfrm>
          <a:prstGeom prst="rect">
            <a:avLst/>
          </a:prstGeom>
        </p:spPr>
      </p:pic>
      <p:sp>
        <p:nvSpPr>
          <p:cNvPr id="184" name="TextShape 1"/>
          <p:cNvSpPr txBox="1"/>
          <p:nvPr/>
        </p:nvSpPr>
        <p:spPr>
          <a:xfrm>
            <a:off x="457200" y="533520"/>
            <a:ext cx="8229240" cy="9903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000">
                <a:solidFill>
                  <a:srgbClr val="d2533c"/>
                </a:solidFill>
                <a:latin typeface="Arial"/>
              </a:rPr>
              <a:t>What you’ll get out of RFC-ME</a:t>
            </a:r>
            <a:endParaRPr/>
          </a:p>
        </p:txBody>
      </p:sp>
      <p:sp>
        <p:nvSpPr>
          <p:cNvPr id="185" name="TextShape 2"/>
          <p:cNvSpPr txBox="1"/>
          <p:nvPr/>
        </p:nvSpPr>
        <p:spPr>
          <a:xfrm>
            <a:off x="457200" y="1600200"/>
            <a:ext cx="8229240" cy="4876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Design experience: </a:t>
            </a:r>
            <a:r>
              <a:rPr i="1" lang="en-US" sz="2400">
                <a:solidFill>
                  <a:srgbClr val="292934"/>
                </a:solidFill>
                <a:latin typeface="Arial"/>
              </a:rPr>
              <a:t>Mens et Manus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Critical! Only way to learn it is to do it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Manufacturing experience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Also critical!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Engineering team experience</a:t>
            </a:r>
            <a:endParaRPr/>
          </a:p>
          <a:p>
            <a:pPr lvl="1"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000">
                <a:solidFill>
                  <a:srgbClr val="292934"/>
                </a:solidFill>
                <a:latin typeface="Arial"/>
              </a:rPr>
              <a:t>Subtle, but critical!</a:t>
            </a:r>
            <a:endParaRPr/>
          </a:p>
          <a:p>
            <a:pPr>
              <a:lnSpc>
                <a:spcPct val="100000"/>
              </a:lnSpc>
              <a:buSzPct val="85000"/>
              <a:buFont typeface="Arial"/>
              <a:buChar char="•"/>
            </a:pPr>
            <a:r>
              <a:rPr lang="en-US" sz="2400">
                <a:solidFill>
                  <a:srgbClr val="292934"/>
                </a:solidFill>
                <a:latin typeface="Arial"/>
              </a:rPr>
              <a:t>Networking</a:t>
            </a:r>
            <a:endParaRPr/>
          </a:p>
        </p:txBody>
      </p:sp>
    </p:spTree>
  </p:cSld>
  <p:timing>
    <p:tnLst>
      <p:par>
        <p:cTn dur="indefinite" id="21" nodeType="tmRoot" restart="never">
          <p:childTnLst>
            <p:seq>
              <p:cTn id="22" nodeType="mainSeq">
                <p:childTnLst/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